
<file path=[Content_Types].xml><?xml version="1.0" encoding="utf-8"?>
<Types xmlns="http://schemas.openxmlformats.org/package/2006/content-types">
  <Default Extension="tmp" ContentType="image/png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6" r:id="rId3"/>
    <p:sldId id="323" r:id="rId4"/>
    <p:sldId id="324" r:id="rId5"/>
    <p:sldId id="257" r:id="rId6"/>
    <p:sldId id="269" r:id="rId7"/>
    <p:sldId id="263" r:id="rId8"/>
    <p:sldId id="272" r:id="rId9"/>
    <p:sldId id="273" r:id="rId10"/>
    <p:sldId id="274" r:id="rId11"/>
    <p:sldId id="275" r:id="rId12"/>
    <p:sldId id="349" r:id="rId13"/>
    <p:sldId id="350" r:id="rId14"/>
    <p:sldId id="276" r:id="rId15"/>
    <p:sldId id="277" r:id="rId16"/>
    <p:sldId id="278" r:id="rId17"/>
    <p:sldId id="279" r:id="rId18"/>
    <p:sldId id="270" r:id="rId19"/>
    <p:sldId id="258" r:id="rId20"/>
    <p:sldId id="261" r:id="rId21"/>
    <p:sldId id="262" r:id="rId22"/>
    <p:sldId id="264" r:id="rId23"/>
    <p:sldId id="265" r:id="rId24"/>
    <p:sldId id="271" r:id="rId25"/>
    <p:sldId id="325" r:id="rId26"/>
    <p:sldId id="326" r:id="rId27"/>
    <p:sldId id="329" r:id="rId28"/>
    <p:sldId id="330" r:id="rId29"/>
    <p:sldId id="327" r:id="rId30"/>
    <p:sldId id="328" r:id="rId31"/>
    <p:sldId id="334" r:id="rId32"/>
    <p:sldId id="333" r:id="rId33"/>
    <p:sldId id="335" r:id="rId34"/>
    <p:sldId id="336" r:id="rId35"/>
    <p:sldId id="337" r:id="rId36"/>
    <p:sldId id="331" r:id="rId37"/>
    <p:sldId id="338" r:id="rId38"/>
    <p:sldId id="332" r:id="rId39"/>
    <p:sldId id="339" r:id="rId40"/>
    <p:sldId id="351" r:id="rId41"/>
    <p:sldId id="352" r:id="rId42"/>
    <p:sldId id="353" r:id="rId43"/>
    <p:sldId id="340" r:id="rId44"/>
    <p:sldId id="341" r:id="rId45"/>
    <p:sldId id="342" r:id="rId46"/>
    <p:sldId id="354" r:id="rId47"/>
    <p:sldId id="343" r:id="rId48"/>
    <p:sldId id="344" r:id="rId49"/>
    <p:sldId id="345" r:id="rId50"/>
    <p:sldId id="346" r:id="rId51"/>
    <p:sldId id="347" r:id="rId52"/>
    <p:sldId id="348" r:id="rId5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3600" y="1498602"/>
            <a:ext cx="7010400" cy="3298825"/>
          </a:xfrm>
        </p:spPr>
        <p:txBody>
          <a:bodyPr>
            <a:normAutofit/>
          </a:bodyPr>
          <a:lstStyle>
            <a:lvl1pPr latinLnBrk="0">
              <a:lnSpc>
                <a:spcPct val="90000"/>
              </a:lnSpc>
              <a:defRPr lang="zh-TW" sz="5400" cap="none" baseline="0"/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3600" y="4927600"/>
            <a:ext cx="7010400" cy="12446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2800" b="0">
                <a:solidFill>
                  <a:schemeClr val="tx1"/>
                </a:solidFill>
              </a:defRPr>
            </a:lvl1pPr>
            <a:lvl2pPr marL="609493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968927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5FDA-46FF-4208-A5C9-06F55C392030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5C788-FA51-4FCB-A42A-5A74D33527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67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855200" y="274639"/>
            <a:ext cx="1422400" cy="589756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117600" y="274639"/>
            <a:ext cx="8534401" cy="589756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5FDA-46FF-4208-A5C9-06F55C392030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5C788-FA51-4FCB-A42A-5A74D33527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09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5pPr latinLnBrk="0">
              <a:defRPr lang="zh-TW"/>
            </a:lvl5pPr>
            <a:lvl6pPr latinLnBrk="0">
              <a:defRPr lang="zh-TW"/>
            </a:lvl6pPr>
            <a:lvl7pPr latinLnBrk="0">
              <a:defRPr lang="zh-TW" baseline="0"/>
            </a:lvl7pPr>
            <a:lvl8pPr latinLnBrk="0">
              <a:defRPr lang="zh-TW" baseline="0"/>
            </a:lvl8pPr>
            <a:lvl9pPr latinLnBrk="0">
              <a:defRPr lang="zh-TW" baseline="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5FDA-46FF-4208-A5C9-06F55C392030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5C788-FA51-4FCB-A42A-5A74D33527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716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2800" y="4445000"/>
            <a:ext cx="7010400" cy="1930400"/>
          </a:xfrm>
        </p:spPr>
        <p:txBody>
          <a:bodyPr anchor="t">
            <a:normAutofit/>
          </a:bodyPr>
          <a:lstStyle>
            <a:lvl1pPr algn="l" latinLnBrk="0">
              <a:defRPr lang="zh-TW" sz="5400" b="0" cap="none" baseline="0"/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12800" y="3124201"/>
            <a:ext cx="7010400" cy="1296987"/>
          </a:xfrm>
        </p:spPr>
        <p:txBody>
          <a:bodyPr anchor="b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800">
                <a:solidFill>
                  <a:schemeClr val="tx1"/>
                </a:solidFill>
              </a:defRPr>
            </a:lvl1pPr>
            <a:lvl2pPr marL="609493" indent="0" latinLnBrk="0">
              <a:buNone/>
              <a:defRPr lang="zh-TW"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latinLnBrk="0">
              <a:buNone/>
              <a:defRPr lang="zh-TW"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latinLnBrk="0">
              <a:buNone/>
              <a:defRPr lang="zh-TW"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latinLnBrk="0">
              <a:buNone/>
              <a:defRPr lang="zh-TW"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latinLnBrk="0">
              <a:buNone/>
              <a:defRPr lang="zh-TW"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latinLnBrk="0">
              <a:buNone/>
              <a:defRPr lang="zh-TW"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latinLnBrk="0">
              <a:buNone/>
              <a:defRPr lang="zh-TW"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latinLnBrk="0">
              <a:buNone/>
              <a:defRPr lang="zh-TW"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407907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117600" y="1701800"/>
            <a:ext cx="4978400" cy="4470400"/>
          </a:xfrm>
        </p:spPr>
        <p:txBody>
          <a:bodyPr>
            <a:normAutofit/>
          </a:bodyPr>
          <a:lstStyle>
            <a:lvl1pPr latinLnBrk="0">
              <a:defRPr lang="zh-TW" sz="2400"/>
            </a:lvl1pPr>
            <a:lvl2pPr latinLnBrk="0">
              <a:defRPr lang="zh-TW" sz="2000"/>
            </a:lvl2pPr>
            <a:lvl3pPr latinLnBrk="0">
              <a:defRPr lang="zh-TW" sz="1800"/>
            </a:lvl3pPr>
            <a:lvl4pPr latinLnBrk="0">
              <a:defRPr lang="zh-TW" sz="1800"/>
            </a:lvl4pPr>
            <a:lvl5pPr marL="2011328" latinLnBrk="0">
              <a:defRPr lang="zh-TW" sz="1800"/>
            </a:lvl5pPr>
            <a:lvl6pPr marL="2011328" latinLnBrk="0">
              <a:defRPr lang="zh-TW" sz="1800"/>
            </a:lvl6pPr>
            <a:lvl7pPr marL="2011328" latinLnBrk="0">
              <a:defRPr lang="zh-TW" sz="1800"/>
            </a:lvl7pPr>
            <a:lvl8pPr marL="2011328" latinLnBrk="0">
              <a:defRPr lang="zh-TW" sz="1800"/>
            </a:lvl8pPr>
            <a:lvl9pPr marL="2011328" latinLnBrk="0">
              <a:defRPr lang="zh-TW"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9200" y="1701800"/>
            <a:ext cx="4978400" cy="4470400"/>
          </a:xfrm>
        </p:spPr>
        <p:txBody>
          <a:bodyPr>
            <a:normAutofit/>
          </a:bodyPr>
          <a:lstStyle>
            <a:lvl1pPr latinLnBrk="0">
              <a:defRPr lang="zh-TW" sz="2400"/>
            </a:lvl1pPr>
            <a:lvl2pPr latinLnBrk="0">
              <a:defRPr lang="zh-TW" sz="2000"/>
            </a:lvl2pPr>
            <a:lvl3pPr latinLnBrk="0">
              <a:defRPr lang="zh-TW" sz="1800"/>
            </a:lvl3pPr>
            <a:lvl4pPr latinLnBrk="0">
              <a:defRPr lang="zh-TW" sz="1800"/>
            </a:lvl4pPr>
            <a:lvl5pPr marL="2011328" latinLnBrk="0">
              <a:defRPr lang="zh-TW" sz="1800"/>
            </a:lvl5pPr>
            <a:lvl6pPr marL="2011328" latinLnBrk="0">
              <a:defRPr lang="zh-TW" sz="1800"/>
            </a:lvl6pPr>
            <a:lvl7pPr marL="2011328" latinLnBrk="0">
              <a:defRPr lang="zh-TW" sz="1800"/>
            </a:lvl7pPr>
            <a:lvl8pPr marL="2011328" latinLnBrk="0">
              <a:defRPr lang="zh-TW" sz="1800"/>
            </a:lvl8pPr>
            <a:lvl9pPr marL="2011328" latinLnBrk="0">
              <a:defRPr lang="zh-TW"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5FDA-46FF-4208-A5C9-06F55C392030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5C788-FA51-4FCB-A42A-5A74D33527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88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TW"/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21665" y="1608836"/>
            <a:ext cx="4974336" cy="512064"/>
          </a:xfrm>
        </p:spPr>
        <p:txBody>
          <a:bodyPr anchor="b">
            <a:noAutofit/>
          </a:bodyPr>
          <a:lstStyle>
            <a:lvl1pPr marL="0" indent="0" latinLnBrk="0">
              <a:spcBef>
                <a:spcPts val="0"/>
              </a:spcBef>
              <a:buNone/>
              <a:defRPr lang="zh-TW" sz="2400" b="1"/>
            </a:lvl1pPr>
            <a:lvl2pPr marL="609493" indent="0" latinLnBrk="0">
              <a:buNone/>
              <a:defRPr lang="zh-TW" sz="2700" b="1"/>
            </a:lvl2pPr>
            <a:lvl3pPr marL="1218987" indent="0" latinLnBrk="0">
              <a:buNone/>
              <a:defRPr lang="zh-TW" sz="2400" b="1"/>
            </a:lvl3pPr>
            <a:lvl4pPr marL="1828480" indent="0" latinLnBrk="0">
              <a:buNone/>
              <a:defRPr lang="zh-TW" sz="2100" b="1"/>
            </a:lvl4pPr>
            <a:lvl5pPr marL="2437973" indent="0" latinLnBrk="0">
              <a:buNone/>
              <a:defRPr lang="zh-TW" sz="2100" b="1"/>
            </a:lvl5pPr>
            <a:lvl6pPr marL="3047467" indent="0" latinLnBrk="0">
              <a:buNone/>
              <a:defRPr lang="zh-TW" sz="2100" b="1"/>
            </a:lvl6pPr>
            <a:lvl7pPr marL="3656960" indent="0" latinLnBrk="0">
              <a:buNone/>
              <a:defRPr lang="zh-TW" sz="2100" b="1"/>
            </a:lvl7pPr>
            <a:lvl8pPr marL="4266453" indent="0" latinLnBrk="0">
              <a:buNone/>
              <a:defRPr lang="zh-TW" sz="2100" b="1"/>
            </a:lvl8pPr>
            <a:lvl9pPr marL="4875947" indent="0" latinLnBrk="0">
              <a:buNone/>
              <a:defRPr lang="zh-TW" sz="21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117600" y="2209800"/>
            <a:ext cx="4978400" cy="39624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800"/>
            </a:lvl3pPr>
            <a:lvl4pPr latinLnBrk="0">
              <a:defRPr lang="zh-TW" sz="1800"/>
            </a:lvl4pPr>
            <a:lvl5pPr marL="2011328" latinLnBrk="0">
              <a:defRPr lang="zh-TW" sz="1800"/>
            </a:lvl5pPr>
            <a:lvl6pPr marL="2011328" latinLnBrk="0">
              <a:defRPr lang="zh-TW" sz="1800"/>
            </a:lvl6pPr>
            <a:lvl7pPr marL="2011328" latinLnBrk="0">
              <a:defRPr lang="zh-TW" sz="1800"/>
            </a:lvl7pPr>
            <a:lvl8pPr marL="2011328" latinLnBrk="0">
              <a:defRPr lang="zh-TW" sz="1800"/>
            </a:lvl8pPr>
            <a:lvl9pPr marL="2011328" latinLnBrk="0">
              <a:defRPr lang="zh-TW"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303264" y="1608836"/>
            <a:ext cx="4974336" cy="512064"/>
          </a:xfrm>
        </p:spPr>
        <p:txBody>
          <a:bodyPr anchor="b">
            <a:noAutofit/>
          </a:bodyPr>
          <a:lstStyle>
            <a:lvl1pPr marL="0" indent="0" latinLnBrk="0">
              <a:spcBef>
                <a:spcPts val="0"/>
              </a:spcBef>
              <a:buNone/>
              <a:defRPr lang="zh-TW" sz="2400" b="1"/>
            </a:lvl1pPr>
            <a:lvl2pPr marL="609493" indent="0" latinLnBrk="0">
              <a:buNone/>
              <a:defRPr lang="zh-TW" sz="2700" b="1"/>
            </a:lvl2pPr>
            <a:lvl3pPr marL="1218987" indent="0" latinLnBrk="0">
              <a:buNone/>
              <a:defRPr lang="zh-TW" sz="2400" b="1"/>
            </a:lvl3pPr>
            <a:lvl4pPr marL="1828480" indent="0" latinLnBrk="0">
              <a:buNone/>
              <a:defRPr lang="zh-TW" sz="2100" b="1"/>
            </a:lvl4pPr>
            <a:lvl5pPr marL="2437973" indent="0" latinLnBrk="0">
              <a:buNone/>
              <a:defRPr lang="zh-TW" sz="2100" b="1"/>
            </a:lvl5pPr>
            <a:lvl6pPr marL="3047467" indent="0" latinLnBrk="0">
              <a:buNone/>
              <a:defRPr lang="zh-TW" sz="2100" b="1"/>
            </a:lvl6pPr>
            <a:lvl7pPr marL="3656960" indent="0" latinLnBrk="0">
              <a:buNone/>
              <a:defRPr lang="zh-TW" sz="2100" b="1"/>
            </a:lvl7pPr>
            <a:lvl8pPr marL="4266453" indent="0" latinLnBrk="0">
              <a:buNone/>
              <a:defRPr lang="zh-TW" sz="2100" b="1"/>
            </a:lvl8pPr>
            <a:lvl9pPr marL="4875947" indent="0" latinLnBrk="0">
              <a:buNone/>
              <a:defRPr lang="zh-TW" sz="21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299200" y="2209800"/>
            <a:ext cx="4978400" cy="39624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800"/>
            </a:lvl3pPr>
            <a:lvl4pPr latinLnBrk="0">
              <a:defRPr lang="zh-TW" sz="1800"/>
            </a:lvl4pPr>
            <a:lvl5pPr marL="2011328" latinLnBrk="0">
              <a:defRPr lang="zh-TW" sz="1800"/>
            </a:lvl5pPr>
            <a:lvl6pPr marL="2011328" latinLnBrk="0">
              <a:defRPr lang="zh-TW" sz="1800"/>
            </a:lvl6pPr>
            <a:lvl7pPr marL="2011328" latinLnBrk="0">
              <a:defRPr lang="zh-TW" sz="1800"/>
            </a:lvl7pPr>
            <a:lvl8pPr marL="2011328" latinLnBrk="0">
              <a:defRPr lang="zh-TW" sz="1800"/>
            </a:lvl8pPr>
            <a:lvl9pPr marL="2011328" latinLnBrk="0">
              <a:defRPr lang="zh-TW"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5FDA-46FF-4208-A5C9-06F55C392030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5C788-FA51-4FCB-A42A-5A74D33527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449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5FDA-46FF-4208-A5C9-06F55C392030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5C788-FA51-4FCB-A42A-5A74D33527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726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5FDA-46FF-4208-A5C9-06F55C392030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5C788-FA51-4FCB-A42A-5A74D33527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8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962400" y="0"/>
            <a:ext cx="79248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801" y="1701800"/>
            <a:ext cx="3352800" cy="2844800"/>
          </a:xfrm>
        </p:spPr>
        <p:txBody>
          <a:bodyPr anchor="b">
            <a:normAutofit/>
          </a:bodyPr>
          <a:lstStyle>
            <a:lvl1pPr algn="l" latinLnBrk="0">
              <a:defRPr lang="zh-TW" sz="2000" b="1"/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70401" y="482600"/>
            <a:ext cx="6807200" cy="5892800"/>
          </a:xfrm>
        </p:spPr>
        <p:txBody>
          <a:bodyPr>
            <a:normAutofit/>
          </a:bodyPr>
          <a:lstStyle>
            <a:lvl1pPr latinLnBrk="0">
              <a:defRPr lang="zh-TW" sz="2400"/>
            </a:lvl1pPr>
            <a:lvl2pPr latinLnBrk="0">
              <a:defRPr lang="zh-TW" sz="2000"/>
            </a:lvl2pPr>
            <a:lvl3pPr latinLnBrk="0">
              <a:defRPr lang="zh-TW" sz="1800"/>
            </a:lvl3pPr>
            <a:lvl4pPr latinLnBrk="0">
              <a:defRPr lang="zh-TW" sz="1800"/>
            </a:lvl4pPr>
            <a:lvl5pPr latinLnBrk="0">
              <a:defRPr lang="zh-TW" sz="1800"/>
            </a:lvl5pPr>
            <a:lvl6pPr latinLnBrk="0">
              <a:defRPr lang="zh-TW" sz="1800"/>
            </a:lvl6pPr>
            <a:lvl7pPr latinLnBrk="0">
              <a:defRPr lang="zh-TW" sz="1800"/>
            </a:lvl7pPr>
            <a:lvl8pPr latinLnBrk="0">
              <a:defRPr lang="zh-TW" sz="1800"/>
            </a:lvl8pPr>
            <a:lvl9pPr latinLnBrk="0">
              <a:defRPr lang="zh-TW"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04801" y="4648200"/>
            <a:ext cx="3352800" cy="17272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TW" sz="1600"/>
            </a:lvl1pPr>
            <a:lvl2pPr marL="609493" indent="0" latinLnBrk="0">
              <a:buNone/>
              <a:defRPr lang="zh-TW" sz="1600"/>
            </a:lvl2pPr>
            <a:lvl3pPr marL="1218987" indent="0" latinLnBrk="0">
              <a:buNone/>
              <a:defRPr lang="zh-TW" sz="1300"/>
            </a:lvl3pPr>
            <a:lvl4pPr marL="1828480" indent="0" latinLnBrk="0">
              <a:buNone/>
              <a:defRPr lang="zh-TW" sz="1200"/>
            </a:lvl4pPr>
            <a:lvl5pPr marL="2437973" indent="0" latinLnBrk="0">
              <a:buNone/>
              <a:defRPr lang="zh-TW" sz="1200"/>
            </a:lvl5pPr>
            <a:lvl6pPr marL="3047467" indent="0" latinLnBrk="0">
              <a:buNone/>
              <a:defRPr lang="zh-TW" sz="1200"/>
            </a:lvl6pPr>
            <a:lvl7pPr marL="3656960" indent="0" latinLnBrk="0">
              <a:buNone/>
              <a:defRPr lang="zh-TW" sz="1200"/>
            </a:lvl7pPr>
            <a:lvl8pPr marL="4266453" indent="0" latinLnBrk="0">
              <a:buNone/>
              <a:defRPr lang="zh-TW" sz="1200"/>
            </a:lvl8pPr>
            <a:lvl9pPr marL="4875947" indent="0" latinLnBrk="0">
              <a:buNone/>
              <a:defRPr lang="zh-TW"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5FDA-46FF-4208-A5C9-06F55C392030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5C788-FA51-4FCB-A42A-5A74D33527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92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082801" y="0"/>
            <a:ext cx="80264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38401" y="4800600"/>
            <a:ext cx="7315200" cy="762000"/>
          </a:xfrm>
        </p:spPr>
        <p:txBody>
          <a:bodyPr anchor="b">
            <a:normAutofit/>
          </a:bodyPr>
          <a:lstStyle>
            <a:lvl1pPr algn="l" latinLnBrk="0">
              <a:defRPr lang="zh-TW" sz="2000" b="1"/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438401" y="279402"/>
            <a:ext cx="7315200" cy="4448175"/>
          </a:xfrm>
        </p:spPr>
        <p:txBody>
          <a:bodyPr>
            <a:normAutofit/>
          </a:bodyPr>
          <a:lstStyle>
            <a:lvl1pPr marL="0" indent="0" latinLnBrk="0">
              <a:buNone/>
              <a:defRPr lang="zh-TW" sz="2800"/>
            </a:lvl1pPr>
            <a:lvl2pPr marL="609493" indent="0" latinLnBrk="0">
              <a:buNone/>
              <a:defRPr lang="zh-TW" sz="3700"/>
            </a:lvl2pPr>
            <a:lvl3pPr marL="1218987" indent="0" latinLnBrk="0">
              <a:buNone/>
              <a:defRPr lang="zh-TW" sz="3200"/>
            </a:lvl3pPr>
            <a:lvl4pPr marL="1828480" indent="0" latinLnBrk="0">
              <a:buNone/>
              <a:defRPr lang="zh-TW" sz="2700"/>
            </a:lvl4pPr>
            <a:lvl5pPr marL="2437973" indent="0" latinLnBrk="0">
              <a:buNone/>
              <a:defRPr lang="zh-TW" sz="2700"/>
            </a:lvl5pPr>
            <a:lvl6pPr marL="3047467" indent="0" latinLnBrk="0">
              <a:buNone/>
              <a:defRPr lang="zh-TW" sz="2700"/>
            </a:lvl6pPr>
            <a:lvl7pPr marL="3656960" indent="0" latinLnBrk="0">
              <a:buNone/>
              <a:defRPr lang="zh-TW" sz="2700"/>
            </a:lvl7pPr>
            <a:lvl8pPr marL="4266453" indent="0" latinLnBrk="0">
              <a:buNone/>
              <a:defRPr lang="zh-TW" sz="2700"/>
            </a:lvl8pPr>
            <a:lvl9pPr marL="4875947" indent="0" latinLnBrk="0">
              <a:buNone/>
              <a:defRPr lang="zh-TW" sz="2700"/>
            </a:lvl9pPr>
          </a:lstStyle>
          <a:p>
            <a:r>
              <a:rPr lang="zh-TW" altLang="en-US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438401" y="5562600"/>
            <a:ext cx="7315200" cy="81280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1600"/>
            </a:lvl1pPr>
            <a:lvl2pPr marL="609493" indent="0" latinLnBrk="0">
              <a:buNone/>
              <a:defRPr lang="zh-TW" sz="1600"/>
            </a:lvl2pPr>
            <a:lvl3pPr marL="1218987" indent="0" latinLnBrk="0">
              <a:buNone/>
              <a:defRPr lang="zh-TW" sz="1300"/>
            </a:lvl3pPr>
            <a:lvl4pPr marL="1828480" indent="0" latinLnBrk="0">
              <a:buNone/>
              <a:defRPr lang="zh-TW" sz="1200"/>
            </a:lvl4pPr>
            <a:lvl5pPr marL="2437973" indent="0" latinLnBrk="0">
              <a:buNone/>
              <a:defRPr lang="zh-TW" sz="1200"/>
            </a:lvl5pPr>
            <a:lvl6pPr marL="3047467" indent="0" latinLnBrk="0">
              <a:buNone/>
              <a:defRPr lang="zh-TW" sz="1200"/>
            </a:lvl6pPr>
            <a:lvl7pPr marL="3656960" indent="0" latinLnBrk="0">
              <a:buNone/>
              <a:defRPr lang="zh-TW" sz="1200"/>
            </a:lvl7pPr>
            <a:lvl8pPr marL="4266453" indent="0" latinLnBrk="0">
              <a:buNone/>
              <a:defRPr lang="zh-TW" sz="1200"/>
            </a:lvl8pPr>
            <a:lvl9pPr marL="4875947" indent="0" latinLnBrk="0">
              <a:buNone/>
              <a:defRPr lang="zh-TW"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5FDA-46FF-4208-A5C9-06F55C392030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5C788-FA51-4FCB-A42A-5A74D33527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8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04801" y="-17756"/>
            <a:ext cx="115824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TW" altLang="en-US" sz="1800">
              <a:latin typeface="+mj-ea"/>
              <a:ea typeface="+mj-ea"/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117600" y="76200"/>
            <a:ext cx="10160000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zh-TW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17600" y="1701800"/>
            <a:ext cx="10160000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zh-TW" dirty="0"/>
              <a:t>按一下以編輯母片文字樣式</a:t>
            </a:r>
          </a:p>
          <a:p>
            <a:pPr lvl="1"/>
            <a:r>
              <a:rPr lang="zh-TW" dirty="0"/>
              <a:t>第二層</a:t>
            </a:r>
          </a:p>
          <a:p>
            <a:pPr lvl="2"/>
            <a:r>
              <a:rPr lang="zh-TW" dirty="0"/>
              <a:t>第三層</a:t>
            </a:r>
          </a:p>
          <a:p>
            <a:pPr lvl="3"/>
            <a:r>
              <a:rPr lang="zh-TW" dirty="0"/>
              <a:t>第四層</a:t>
            </a:r>
          </a:p>
          <a:p>
            <a:pPr lvl="4"/>
            <a:r>
              <a:rPr lang="zh-TW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117600" y="6400802"/>
            <a:ext cx="2743200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 latinLnBrk="0">
              <a:defRPr lang="zh-TW" sz="1200">
                <a:solidFill>
                  <a:schemeClr val="tx2">
                    <a:lumMod val="50000"/>
                    <a:lumOff val="50000"/>
                  </a:schemeClr>
                </a:solidFill>
                <a:latin typeface="+mj-ea"/>
                <a:ea typeface="+mj-ea"/>
              </a:defRPr>
            </a:lvl1pPr>
          </a:lstStyle>
          <a:p>
            <a:fld id="{41E25FDA-46FF-4208-A5C9-06F55C392030}" type="datetimeFigureOut">
              <a:rPr lang="zh-TW" altLang="en-US" smtClean="0"/>
              <a:t>2021/3/9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908861" y="6400802"/>
            <a:ext cx="6217920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 latinLnBrk="0">
              <a:defRPr lang="zh-TW" sz="1200">
                <a:solidFill>
                  <a:schemeClr val="tx2">
                    <a:lumMod val="50000"/>
                    <a:lumOff val="50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169795" y="6400802"/>
            <a:ext cx="110780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 latinLnBrk="0">
              <a:defRPr lang="zh-TW" sz="1200">
                <a:solidFill>
                  <a:schemeClr val="tx2">
                    <a:lumMod val="50000"/>
                    <a:lumOff val="50000"/>
                  </a:schemeClr>
                </a:solidFill>
                <a:latin typeface="+mj-ea"/>
                <a:ea typeface="+mj-ea"/>
              </a:defRPr>
            </a:lvl1pPr>
          </a:lstStyle>
          <a:p>
            <a:fld id="{68D5C788-FA51-4FCB-A42A-5A74D33527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797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lang="zh-TW" sz="4400" kern="1200" cap="none" baseline="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lang="zh-TW" sz="2400" kern="1200">
          <a:solidFill>
            <a:schemeClr val="tx1"/>
          </a:solidFill>
          <a:latin typeface="+mj-ea"/>
          <a:ea typeface="+mj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lang="zh-TW" sz="2000" kern="1200">
          <a:solidFill>
            <a:schemeClr val="tx1"/>
          </a:solidFill>
          <a:latin typeface="+mj-ea"/>
          <a:ea typeface="+mj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lang="zh-TW" sz="1800" kern="1200">
          <a:solidFill>
            <a:schemeClr val="tx1"/>
          </a:solidFill>
          <a:latin typeface="+mj-ea"/>
          <a:ea typeface="+mj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lang="zh-TW" sz="1800" kern="1200">
          <a:solidFill>
            <a:schemeClr val="tx1"/>
          </a:solidFill>
          <a:latin typeface="+mj-ea"/>
          <a:ea typeface="+mj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lang="zh-TW" sz="1800" kern="1200">
          <a:solidFill>
            <a:schemeClr val="tx1"/>
          </a:solidFill>
          <a:latin typeface="+mj-ea"/>
          <a:ea typeface="+mj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hyperlink" Target="https://www.transparenttextures.com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/>
              <a:t>圖片與色彩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905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32455" y="977685"/>
            <a:ext cx="8194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jpg</a:t>
            </a:r>
            <a:endParaRPr lang="zh-TW" altLang="en-US" sz="4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10" y="1803042"/>
            <a:ext cx="6130345" cy="459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2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32455" y="977685"/>
            <a:ext cx="9653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err="1"/>
              <a:t>png</a:t>
            </a:r>
            <a:endParaRPr lang="zh-TW" altLang="en-US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516" y="1898627"/>
            <a:ext cx="69151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7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2AE537-09A6-4CF4-ABB7-C69D493B5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ico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715257-5202-4695-852A-D80978636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113" y="2647122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2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26AF33-EB3B-4786-BB1A-1A196C62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svg</a:t>
            </a:r>
            <a:endParaRPr lang="zh-TW" altLang="en-US" dirty="0"/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4EDA5318-F05F-4546-A290-23B99E214F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0295" y="1712842"/>
            <a:ext cx="3428355" cy="414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1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96214" y="1054134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/>
              <a:t>圖片的規格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581955" y="2082298"/>
            <a:ext cx="3936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/>
              <a:t>檔案大小</a:t>
            </a:r>
            <a:r>
              <a:rPr lang="en-US" altLang="zh-TW" sz="4800" dirty="0"/>
              <a:t>(size)</a:t>
            </a:r>
            <a:endParaRPr lang="zh-TW" altLang="en-US" sz="4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581955" y="2907070"/>
            <a:ext cx="32239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/>
              <a:t>寬度</a:t>
            </a:r>
            <a:r>
              <a:rPr lang="en-US" altLang="zh-TW" sz="4800" dirty="0"/>
              <a:t>(width)</a:t>
            </a:r>
            <a:endParaRPr lang="zh-TW" altLang="en-US" sz="4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581955" y="3731842"/>
            <a:ext cx="3373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/>
              <a:t>高度</a:t>
            </a:r>
            <a:r>
              <a:rPr lang="en-US" altLang="zh-TW" sz="4800" dirty="0"/>
              <a:t>(height)</a:t>
            </a:r>
            <a:endParaRPr lang="zh-TW" altLang="en-US" sz="4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581955" y="4556614"/>
            <a:ext cx="5083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/>
              <a:t>解析度 </a:t>
            </a:r>
            <a:r>
              <a:rPr lang="en-US" altLang="zh-TW" sz="4800" dirty="0"/>
              <a:t>(resolution)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07555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19" y="1116594"/>
            <a:ext cx="10040751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7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66" y="80495"/>
            <a:ext cx="9793067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045" y="456785"/>
            <a:ext cx="9735909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2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圖片元件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27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781691" y="106708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/>
              <a:t>圖片元件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894874" y="2317918"/>
            <a:ext cx="6914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&lt;</a:t>
            </a:r>
            <a:r>
              <a:rPr lang="en-US" altLang="zh-TW" sz="4000" dirty="0" err="1"/>
              <a:t>img</a:t>
            </a:r>
            <a:r>
              <a:rPr lang="en-US" altLang="zh-TW" sz="4000" dirty="0"/>
              <a:t> </a:t>
            </a:r>
            <a:r>
              <a:rPr lang="en-US" altLang="zh-TW" sz="4000" dirty="0" err="1"/>
              <a:t>src</a:t>
            </a:r>
            <a:r>
              <a:rPr lang="en-US" altLang="zh-TW" sz="4000" dirty="0"/>
              <a:t>="</a:t>
            </a:r>
            <a:r>
              <a:rPr lang="en-US" altLang="zh-TW" sz="4000" i="1" dirty="0" err="1">
                <a:solidFill>
                  <a:srgbClr val="0070C0"/>
                </a:solidFill>
              </a:rPr>
              <a:t>url</a:t>
            </a:r>
            <a:r>
              <a:rPr lang="en-US" altLang="zh-TW" sz="4000" dirty="0"/>
              <a:t>" alt="</a:t>
            </a:r>
            <a:r>
              <a:rPr lang="en-US" altLang="zh-TW" sz="4000" i="1" dirty="0" err="1">
                <a:solidFill>
                  <a:srgbClr val="0070C0"/>
                </a:solidFill>
              </a:rPr>
              <a:t>some_text</a:t>
            </a:r>
            <a:r>
              <a:rPr lang="en-US" altLang="zh-TW" sz="4000" dirty="0"/>
              <a:t>"&gt;</a:t>
            </a:r>
            <a:endParaRPr lang="zh-TW" altLang="en-US" sz="40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894874" y="3225692"/>
            <a:ext cx="4364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err="1"/>
              <a:t>src</a:t>
            </a:r>
            <a:r>
              <a:rPr lang="zh-TW" altLang="en-US" sz="4000" dirty="0"/>
              <a:t>：圖片來源路徑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894874" y="4133466"/>
            <a:ext cx="8608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alt</a:t>
            </a:r>
            <a:r>
              <a:rPr lang="zh-TW" altLang="en-US" sz="4000" dirty="0"/>
              <a:t>：圖片說明  </a:t>
            </a:r>
            <a:r>
              <a:rPr lang="en-US" altLang="zh-TW" sz="4000" dirty="0"/>
              <a:t>(</a:t>
            </a:r>
            <a:r>
              <a:rPr lang="zh-TW" altLang="en-US" sz="4000" dirty="0"/>
              <a:t>很重要，一定要寫！</a:t>
            </a:r>
            <a:r>
              <a:rPr lang="en-US" altLang="zh-TW" sz="4000" dirty="0"/>
              <a:t>!)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66782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63639" y="1133341"/>
            <a:ext cx="8392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/>
              <a:t>圖片與色彩是網頁吸引人的視覺線索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63638" y="2419081"/>
            <a:ext cx="89050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/>
              <a:t>圖片猶如網頁的招牌，不僅提供內容，</a:t>
            </a:r>
            <a:br>
              <a:rPr lang="en-US" altLang="zh-TW" sz="4000" dirty="0"/>
            </a:br>
            <a:r>
              <a:rPr lang="en-US" altLang="zh-TW" sz="4000" dirty="0"/>
              <a:t>	</a:t>
            </a:r>
            <a:r>
              <a:rPr lang="zh-TW" altLang="en-US" sz="4000" dirty="0"/>
              <a:t>也傳遞美感與品味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63638" y="4320374"/>
            <a:ext cx="73661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/>
              <a:t>色彩則是網頁給人的第一印象，</a:t>
            </a:r>
            <a:br>
              <a:rPr lang="en-US" altLang="zh-TW" sz="4000" dirty="0"/>
            </a:br>
            <a:r>
              <a:rPr lang="en-US" altLang="zh-TW" sz="4000" dirty="0"/>
              <a:t>	</a:t>
            </a:r>
            <a:r>
              <a:rPr lang="zh-TW" altLang="en-US" sz="4000" dirty="0"/>
              <a:t>幫助記憶、回想與辨認</a:t>
            </a:r>
          </a:p>
        </p:txBody>
      </p:sp>
    </p:spTree>
    <p:extLst>
      <p:ext uri="{BB962C8B-B14F-4D97-AF65-F5344CB8AC3E}">
        <p14:creationId xmlns:p14="http://schemas.microsoft.com/office/powerpoint/2010/main" val="206370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96214" y="1054134"/>
            <a:ext cx="8186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/>
              <a:t>圖片的來源在同一個資料夾中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471178" y="2305786"/>
            <a:ext cx="8504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&lt;</a:t>
            </a:r>
            <a:r>
              <a:rPr lang="en-US" altLang="zh-TW" sz="4000" dirty="0" err="1"/>
              <a:t>img</a:t>
            </a:r>
            <a:r>
              <a:rPr lang="en-US" altLang="zh-TW" sz="4000" dirty="0"/>
              <a:t> </a:t>
            </a:r>
            <a:r>
              <a:rPr lang="en-US" altLang="zh-TW" sz="4000" dirty="0" err="1"/>
              <a:t>src</a:t>
            </a:r>
            <a:r>
              <a:rPr lang="en-US" altLang="zh-TW" sz="4000" dirty="0"/>
              <a:t>="html5.gif" alt="HTML5 Icon"&gt;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3599266" y="3093195"/>
            <a:ext cx="3775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/>
              <a:t>直接寫檔案名稱</a:t>
            </a:r>
          </a:p>
        </p:txBody>
      </p:sp>
    </p:spTree>
    <p:extLst>
      <p:ext uri="{BB962C8B-B14F-4D97-AF65-F5344CB8AC3E}">
        <p14:creationId xmlns:p14="http://schemas.microsoft.com/office/powerpoint/2010/main" val="152898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96214" y="1054134"/>
            <a:ext cx="8340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/>
              <a:t>圖片的來源在資料夾</a:t>
            </a:r>
            <a:r>
              <a:rPr lang="en-US" altLang="zh-TW" sz="4800" dirty="0"/>
              <a:t>images</a:t>
            </a:r>
            <a:r>
              <a:rPr lang="zh-TW" altLang="en-US" sz="4800" dirty="0"/>
              <a:t>中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471178" y="2305786"/>
            <a:ext cx="10408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&lt;</a:t>
            </a:r>
            <a:r>
              <a:rPr lang="en-US" altLang="zh-TW" sz="3600" dirty="0" err="1"/>
              <a:t>img</a:t>
            </a:r>
            <a:r>
              <a:rPr lang="en-US" altLang="zh-TW" sz="3600" dirty="0"/>
              <a:t> </a:t>
            </a:r>
            <a:r>
              <a:rPr lang="en-US" altLang="zh-TW" sz="3600" dirty="0" err="1"/>
              <a:t>src</a:t>
            </a:r>
            <a:r>
              <a:rPr lang="en-US" altLang="zh-TW" sz="3600" dirty="0"/>
              <a:t>="images/html5.gif" alt="HTML5 Icon"&gt;</a:t>
            </a:r>
            <a:endParaRPr lang="zh-TW" altLang="en-US" sz="3600" dirty="0"/>
          </a:p>
        </p:txBody>
      </p:sp>
      <p:sp>
        <p:nvSpPr>
          <p:cNvPr id="3" name="矩形 2"/>
          <p:cNvSpPr/>
          <p:nvPr/>
        </p:nvSpPr>
        <p:spPr>
          <a:xfrm>
            <a:off x="3599266" y="3093195"/>
            <a:ext cx="50000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/>
              <a:t>資料夾名稱</a:t>
            </a:r>
            <a:r>
              <a:rPr lang="en-US" altLang="zh-TW" sz="4000" dirty="0"/>
              <a:t>/</a:t>
            </a:r>
            <a:r>
              <a:rPr lang="zh-TW" altLang="en-US" sz="4000" dirty="0"/>
              <a:t>檔案名稱</a:t>
            </a:r>
          </a:p>
        </p:txBody>
      </p:sp>
    </p:spTree>
    <p:extLst>
      <p:ext uri="{BB962C8B-B14F-4D97-AF65-F5344CB8AC3E}">
        <p14:creationId xmlns:p14="http://schemas.microsoft.com/office/powerpoint/2010/main" val="256126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96214" y="1054134"/>
            <a:ext cx="94179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/>
              <a:t>圖片的來源在其他主機的資料夾中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956023" y="2292908"/>
            <a:ext cx="110690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altLang="zh-TW" sz="3600" dirty="0"/>
              <a:t>&lt;img src="http://www.w3.com/images/</a:t>
            </a:r>
            <a:r>
              <a:rPr lang="en-US" altLang="zh-TW" sz="3600" dirty="0"/>
              <a:t>html5</a:t>
            </a:r>
            <a:r>
              <a:rPr lang="nl-NL" altLang="zh-TW" sz="3600" dirty="0"/>
              <a:t>.gif"</a:t>
            </a:r>
          </a:p>
          <a:p>
            <a:r>
              <a:rPr lang="nl-NL" altLang="zh-TW" sz="3600" dirty="0"/>
              <a:t> </a:t>
            </a:r>
            <a:r>
              <a:rPr lang="en-US" altLang="zh-TW" sz="3600" dirty="0"/>
              <a:t> alt="HTML5 Icon"&gt;</a:t>
            </a:r>
            <a:endParaRPr lang="zh-TW" altLang="en-US" sz="3600" dirty="0"/>
          </a:p>
        </p:txBody>
      </p:sp>
      <p:sp>
        <p:nvSpPr>
          <p:cNvPr id="3" name="矩形 2"/>
          <p:cNvSpPr/>
          <p:nvPr/>
        </p:nvSpPr>
        <p:spPr>
          <a:xfrm>
            <a:off x="2594714" y="3695937"/>
            <a:ext cx="86557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TW" sz="4000" dirty="0"/>
              <a:t>http://</a:t>
            </a:r>
            <a:r>
              <a:rPr lang="zh-TW" altLang="en-US" sz="4000" dirty="0"/>
              <a:t>主機名稱</a:t>
            </a:r>
            <a:r>
              <a:rPr lang="en-US" altLang="zh-TW" sz="4000" dirty="0"/>
              <a:t>/</a:t>
            </a:r>
            <a:r>
              <a:rPr lang="zh-TW" altLang="en-US" sz="4000" dirty="0"/>
              <a:t>資料夾名稱</a:t>
            </a:r>
            <a:r>
              <a:rPr lang="en-US" altLang="zh-TW" sz="4000" dirty="0"/>
              <a:t>/</a:t>
            </a:r>
            <a:r>
              <a:rPr lang="zh-TW" altLang="en-US" sz="4000" dirty="0"/>
              <a:t>檔案名稱</a:t>
            </a:r>
          </a:p>
        </p:txBody>
      </p:sp>
    </p:spTree>
    <p:extLst>
      <p:ext uri="{BB962C8B-B14F-4D97-AF65-F5344CB8AC3E}">
        <p14:creationId xmlns:p14="http://schemas.microsoft.com/office/powerpoint/2010/main" val="152503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96214" y="1054134"/>
            <a:ext cx="82141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/>
              <a:t>為什麼圖片元件一定要加</a:t>
            </a:r>
            <a:r>
              <a:rPr lang="en-US" altLang="zh-TW" sz="4800" dirty="0"/>
              <a:t>alt</a:t>
            </a:r>
            <a:r>
              <a:rPr lang="zh-TW" altLang="en-US" sz="4800" dirty="0"/>
              <a:t>？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416675" y="2722258"/>
            <a:ext cx="9655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/>
              <a:t>當圖片無法出現時，可以替代圖片</a:t>
            </a:r>
          </a:p>
        </p:txBody>
      </p:sp>
    </p:spTree>
    <p:extLst>
      <p:ext uri="{BB962C8B-B14F-4D97-AF65-F5344CB8AC3E}">
        <p14:creationId xmlns:p14="http://schemas.microsoft.com/office/powerpoint/2010/main" val="103715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元件的色彩樣式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07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元件的色彩樣式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每一個元件都可以設計它的色彩樣式</a:t>
            </a:r>
            <a:endParaRPr lang="en-US" altLang="zh-TW" dirty="0"/>
          </a:p>
          <a:p>
            <a:pPr lvl="1"/>
            <a:r>
              <a:rPr lang="zh-TW" altLang="en-US" dirty="0"/>
              <a:t>元件的背景：</a:t>
            </a:r>
            <a:r>
              <a:rPr lang="en-US" altLang="zh-TW" dirty="0"/>
              <a:t>background-color</a:t>
            </a:r>
          </a:p>
          <a:p>
            <a:pPr lvl="1"/>
            <a:r>
              <a:rPr lang="zh-TW" altLang="en-US" dirty="0"/>
              <a:t>元件上的文字：</a:t>
            </a:r>
            <a:r>
              <a:rPr lang="en-US" altLang="zh-TW" dirty="0"/>
              <a:t>color</a:t>
            </a:r>
          </a:p>
          <a:p>
            <a:pPr lvl="1"/>
            <a:r>
              <a:rPr lang="zh-TW" altLang="en-US" dirty="0"/>
              <a:t>元件的邊框：</a:t>
            </a:r>
            <a:r>
              <a:rPr lang="en-US" altLang="zh-TW" dirty="0"/>
              <a:t>border-color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139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p {</a:t>
            </a:r>
            <a:br>
              <a:rPr lang="en-US" altLang="zh-TW" dirty="0"/>
            </a:br>
            <a:r>
              <a:rPr lang="en-US" altLang="zh-TW" dirty="0"/>
              <a:t>	color: #0f0a30;</a:t>
            </a:r>
            <a:br>
              <a:rPr lang="en-US" altLang="zh-TW" dirty="0"/>
            </a:br>
            <a:r>
              <a:rPr lang="en-US" altLang="zh-TW" dirty="0"/>
              <a:t>	background-color: #ffd326;</a:t>
            </a:r>
            <a:br>
              <a:rPr lang="en-US" altLang="zh-TW" dirty="0"/>
            </a:br>
            <a:r>
              <a:rPr lang="en-US" altLang="zh-TW" dirty="0"/>
              <a:t>	border-width: 2px;</a:t>
            </a:r>
            <a:br>
              <a:rPr lang="en-US" altLang="zh-TW" dirty="0"/>
            </a:br>
            <a:r>
              <a:rPr lang="en-US" altLang="zh-TW" dirty="0"/>
              <a:t>	border-style: solid;</a:t>
            </a:r>
            <a:br>
              <a:rPr lang="en-US" altLang="zh-TW" dirty="0"/>
            </a:br>
            <a:r>
              <a:rPr lang="en-US" altLang="zh-TW" dirty="0"/>
              <a:t>	border-color: #6854d7;</a:t>
            </a:r>
            <a:br>
              <a:rPr lang="en-US" altLang="zh-TW" dirty="0"/>
            </a:br>
            <a:r>
              <a:rPr lang="en-US" altLang="zh-TW" dirty="0"/>
              <a:t>}</a:t>
            </a:r>
          </a:p>
          <a:p>
            <a:r>
              <a:rPr lang="en-US" altLang="zh-TW" dirty="0"/>
              <a:t>p {</a:t>
            </a:r>
            <a:br>
              <a:rPr lang="en-US" altLang="zh-TW" dirty="0"/>
            </a:br>
            <a:r>
              <a:rPr lang="en-US" altLang="zh-TW" dirty="0"/>
              <a:t>	color: #0f0a30;</a:t>
            </a:r>
            <a:br>
              <a:rPr lang="en-US" altLang="zh-TW" dirty="0"/>
            </a:br>
            <a:r>
              <a:rPr lang="en-US" altLang="zh-TW" dirty="0"/>
              <a:t>	background-color: #ffd326;</a:t>
            </a:r>
            <a:br>
              <a:rPr lang="en-US" altLang="zh-TW" dirty="0"/>
            </a:br>
            <a:r>
              <a:rPr lang="en-US" altLang="zh-TW" dirty="0"/>
              <a:t>	border: 2px, solid, #6854d7;</a:t>
            </a:r>
            <a:br>
              <a:rPr lang="en-US" altLang="zh-TW" dirty="0"/>
            </a:br>
            <a:r>
              <a:rPr lang="en-US" altLang="zh-TW" dirty="0"/>
              <a:t>}</a:t>
            </a:r>
          </a:p>
          <a:p>
            <a:r>
              <a:rPr lang="en-US" altLang="zh-TW" dirty="0"/>
              <a:t>p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5552714"/>
            <a:ext cx="9467062" cy="103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2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色彩的表示方法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background-color: </a:t>
            </a:r>
            <a:r>
              <a:rPr lang="en-US" altLang="zh-TW" dirty="0" err="1"/>
              <a:t>BlueViolet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background-color: #8a2be2;</a:t>
            </a:r>
          </a:p>
          <a:p>
            <a:r>
              <a:rPr lang="en-US" altLang="zh-TW" dirty="0"/>
              <a:t>background-color: </a:t>
            </a:r>
            <a:r>
              <a:rPr lang="en-US" altLang="zh-TW" dirty="0" err="1"/>
              <a:t>rgb</a:t>
            </a:r>
            <a:r>
              <a:rPr lang="en-US" altLang="zh-TW" dirty="0"/>
              <a:t>(138, 43, 226);</a:t>
            </a:r>
          </a:p>
          <a:p>
            <a:r>
              <a:rPr lang="en-US" altLang="zh-TW" dirty="0"/>
              <a:t>background-color: </a:t>
            </a:r>
            <a:r>
              <a:rPr lang="en-US" altLang="zh-TW" dirty="0" err="1"/>
              <a:t>rgb</a:t>
            </a:r>
            <a:r>
              <a:rPr lang="en-US" altLang="zh-TW" dirty="0"/>
              <a:t>(54%, 17%, 89%);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872" y="1595620"/>
            <a:ext cx="2499577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1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透明度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background-color: </a:t>
            </a:r>
            <a:r>
              <a:rPr lang="en-US" altLang="zh-TW" dirty="0" err="1"/>
              <a:t>rgba</a:t>
            </a:r>
            <a:r>
              <a:rPr lang="en-US" altLang="zh-TW" dirty="0"/>
              <a:t>(138, 43, 226, 0)</a:t>
            </a:r>
          </a:p>
          <a:p>
            <a:r>
              <a:rPr lang="en-US" altLang="zh-TW" dirty="0"/>
              <a:t>background-color: </a:t>
            </a:r>
            <a:r>
              <a:rPr lang="en-US" altLang="zh-TW" dirty="0" err="1"/>
              <a:t>rgba</a:t>
            </a:r>
            <a:r>
              <a:rPr lang="en-US" altLang="zh-TW" dirty="0"/>
              <a:t>(138, 43, 226, 0.5)</a:t>
            </a:r>
          </a:p>
          <a:p>
            <a:r>
              <a:rPr lang="en-US" altLang="zh-TW" dirty="0"/>
              <a:t>background-color: </a:t>
            </a:r>
            <a:r>
              <a:rPr lang="en-US" altLang="zh-TW" dirty="0" err="1"/>
              <a:t>rgba</a:t>
            </a:r>
            <a:r>
              <a:rPr lang="en-US" altLang="zh-TW" dirty="0"/>
              <a:t>(138, 43, 226, 1)</a:t>
            </a:r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698" y="1701800"/>
            <a:ext cx="2606266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元件的背景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56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世新大學網站首頁</a:t>
            </a: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54" y="1648619"/>
            <a:ext cx="7697492" cy="501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0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元件的背景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background-image</a:t>
            </a:r>
          </a:p>
          <a:p>
            <a:r>
              <a:rPr lang="en-US" altLang="zh-TW" dirty="0"/>
              <a:t>background-repeat</a:t>
            </a:r>
          </a:p>
          <a:p>
            <a:r>
              <a:rPr lang="en-US" altLang="zh-TW" dirty="0"/>
              <a:t>background-attachment</a:t>
            </a:r>
          </a:p>
          <a:p>
            <a:r>
              <a:rPr lang="en-US" altLang="zh-TW" dirty="0"/>
              <a:t>background-position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797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原始網頁</a:t>
            </a: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23" y="2127413"/>
            <a:ext cx="7269565" cy="473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使用圖像做為元件背景</a:t>
            </a:r>
            <a:br>
              <a:rPr lang="en-US" altLang="zh-TW" dirty="0"/>
            </a:br>
            <a:r>
              <a:rPr lang="en-US" altLang="zh-TW" dirty="0"/>
              <a:t>background-image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background-image: </a:t>
            </a:r>
            <a:r>
              <a:rPr lang="en-US" altLang="zh-TW" dirty="0" err="1"/>
              <a:t>url</a:t>
            </a:r>
            <a:r>
              <a:rPr lang="en-US" altLang="zh-TW" dirty="0"/>
              <a:t>("texture.gif");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1" y="2097730"/>
            <a:ext cx="6955574" cy="464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6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背景圖像重複</a:t>
            </a:r>
            <a:r>
              <a:rPr lang="en-US" altLang="zh-TW" dirty="0"/>
              <a:t>background-repeat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background-repeat:</a:t>
            </a:r>
            <a:r>
              <a:rPr lang="zh-TW" altLang="en-US" dirty="0"/>
              <a:t> </a:t>
            </a:r>
            <a:r>
              <a:rPr lang="en-US" altLang="zh-TW" dirty="0"/>
              <a:t>no-repeat;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893" y="2308546"/>
            <a:ext cx="5824960" cy="433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1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背景圖像可捲動或固定</a:t>
            </a:r>
            <a:br>
              <a:rPr lang="en-US" altLang="zh-TW" dirty="0"/>
            </a:br>
            <a:r>
              <a:rPr lang="en-US" altLang="zh-TW" dirty="0"/>
              <a:t>background-attachment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background-attachment: fixed;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536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背景圖像出現的位置</a:t>
            </a:r>
            <a:br>
              <a:rPr lang="en-US" altLang="zh-TW" dirty="0"/>
            </a:br>
            <a:r>
              <a:rPr lang="en-US" altLang="zh-TW" dirty="0"/>
              <a:t>background-position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background-position:</a:t>
            </a:r>
            <a:r>
              <a:rPr lang="zh-TW" altLang="en-US" dirty="0"/>
              <a:t> </a:t>
            </a:r>
            <a:r>
              <a:rPr lang="en-US" altLang="zh-TW" dirty="0"/>
              <a:t>center;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12" y="2272339"/>
            <a:ext cx="6918776" cy="443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0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線性漸層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dirty="0"/>
              <a:t>background-image:</a:t>
            </a:r>
            <a:r>
              <a:rPr lang="zh-TW" altLang="en-US" dirty="0"/>
              <a:t> </a:t>
            </a:r>
            <a:r>
              <a:rPr lang="en-US" altLang="zh-TW" dirty="0"/>
              <a:t>linear-gradient(to top, red, green, blue);</a:t>
            </a:r>
          </a:p>
          <a:p>
            <a:r>
              <a:rPr lang="en-US" altLang="zh-TW" dirty="0"/>
              <a:t>background-image:</a:t>
            </a:r>
            <a:r>
              <a:rPr lang="zh-TW" altLang="en-US" dirty="0"/>
              <a:t> </a:t>
            </a:r>
            <a:r>
              <a:rPr lang="en-US" altLang="zh-TW" dirty="0"/>
              <a:t>linear-gradient(to left, red, green, blue);</a:t>
            </a:r>
          </a:p>
          <a:p>
            <a:r>
              <a:rPr lang="en-US" altLang="zh-TW" dirty="0"/>
              <a:t>background-image:</a:t>
            </a:r>
            <a:r>
              <a:rPr lang="zh-TW" altLang="en-US" dirty="0"/>
              <a:t> </a:t>
            </a:r>
            <a:r>
              <a:rPr lang="en-US" altLang="zh-TW" dirty="0"/>
              <a:t>linear-gradient(to right, red, green, blue);</a:t>
            </a:r>
          </a:p>
          <a:p>
            <a:r>
              <a:rPr lang="en-US" altLang="zh-TW" dirty="0"/>
              <a:t>background-image:</a:t>
            </a:r>
            <a:r>
              <a:rPr lang="zh-TW" altLang="en-US" dirty="0"/>
              <a:t> </a:t>
            </a:r>
            <a:r>
              <a:rPr lang="en-US" altLang="zh-TW" dirty="0"/>
              <a:t>linear-gradient(to bottom, red, green, blue);</a:t>
            </a:r>
          </a:p>
          <a:p>
            <a:r>
              <a:rPr lang="en-US" altLang="zh-TW" dirty="0"/>
              <a:t>background-image:</a:t>
            </a:r>
            <a:r>
              <a:rPr lang="zh-TW" altLang="en-US" dirty="0"/>
              <a:t> </a:t>
            </a:r>
            <a:r>
              <a:rPr lang="en-US" altLang="zh-TW" dirty="0"/>
              <a:t>linear-gradient(to right bottom, red, green, blue);</a:t>
            </a:r>
          </a:p>
          <a:p>
            <a:r>
              <a:rPr lang="en-US" altLang="zh-TW" dirty="0"/>
              <a:t>background-image:</a:t>
            </a:r>
            <a:r>
              <a:rPr lang="zh-TW" altLang="en-US" dirty="0"/>
              <a:t> </a:t>
            </a:r>
            <a:r>
              <a:rPr lang="en-US" altLang="zh-TW" dirty="0"/>
              <a:t>linear-gradient(to right top, red, green, blue);</a:t>
            </a:r>
          </a:p>
          <a:p>
            <a:r>
              <a:rPr lang="en-US" altLang="zh-TW" dirty="0"/>
              <a:t>background-image:</a:t>
            </a:r>
            <a:r>
              <a:rPr lang="zh-TW" altLang="en-US" dirty="0"/>
              <a:t> </a:t>
            </a:r>
            <a:r>
              <a:rPr lang="en-US" altLang="zh-TW" dirty="0"/>
              <a:t>linear-gradient(to left top, red, green, blue);</a:t>
            </a:r>
          </a:p>
          <a:p>
            <a:r>
              <a:rPr lang="en-US" altLang="zh-TW" dirty="0"/>
              <a:t>background-image:</a:t>
            </a:r>
            <a:r>
              <a:rPr lang="zh-TW" altLang="en-US" dirty="0"/>
              <a:t> </a:t>
            </a:r>
            <a:r>
              <a:rPr lang="en-US" altLang="zh-TW" dirty="0"/>
              <a:t>linear-gradient(to left bottom, red, green, blue);</a:t>
            </a:r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838" y="1473200"/>
            <a:ext cx="2789162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8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線性漸層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background-image: linear-gradient(to right bottom, Aquamarine, </a:t>
            </a:r>
            <a:r>
              <a:rPr lang="en-US" altLang="zh-TW" dirty="0" err="1"/>
              <a:t>GreenYellow</a:t>
            </a:r>
            <a:r>
              <a:rPr lang="en-US" altLang="zh-TW" dirty="0"/>
              <a:t>);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332" y="2718933"/>
            <a:ext cx="6340536" cy="389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2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輻射漸層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background-image:</a:t>
            </a:r>
            <a:r>
              <a:rPr lang="zh-TW" altLang="en-US" dirty="0"/>
              <a:t> </a:t>
            </a:r>
            <a:r>
              <a:rPr lang="en-US" altLang="zh-TW" dirty="0"/>
              <a:t>radial-gradient(red, green, blue);</a:t>
            </a:r>
          </a:p>
          <a:p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449" y="2520720"/>
            <a:ext cx="2278577" cy="7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8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輻射漸層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background-image:</a:t>
            </a:r>
            <a:r>
              <a:rPr lang="zh-TW" altLang="en-US" dirty="0"/>
              <a:t> </a:t>
            </a:r>
            <a:r>
              <a:rPr lang="en-US" altLang="zh-TW" dirty="0"/>
              <a:t>radial-gradient(Aquamarine, </a:t>
            </a:r>
            <a:r>
              <a:rPr lang="en-US" altLang="zh-TW" dirty="0" err="1"/>
              <a:t>GreenYellow</a:t>
            </a:r>
            <a:r>
              <a:rPr lang="en-US" altLang="zh-TW" dirty="0"/>
              <a:t>);</a:t>
            </a:r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491" y="2354858"/>
            <a:ext cx="6899233" cy="432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4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去除圖片，並將色彩設為灰階之後</a:t>
            </a: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569" y="1732669"/>
            <a:ext cx="7251710" cy="497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0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C0F161-733C-4A20-B42F-E4865B99E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加上網站圖示檔</a:t>
            </a:r>
            <a:r>
              <a:rPr lang="en-US" altLang="zh-TW" dirty="0"/>
              <a:t>.</a:t>
            </a:r>
            <a:r>
              <a:rPr lang="en-US" altLang="zh-TW" dirty="0" err="1"/>
              <a:t>ico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09949FC-5B5F-486D-AC54-AB4362DBA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09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F4A04D-0338-4A7D-8A72-7D34E1946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加上網站圖示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0AE354-ACC0-4CF4-AFE7-86E451126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ICO</a:t>
            </a:r>
            <a:r>
              <a:rPr lang="zh-TW" altLang="en-US" dirty="0"/>
              <a:t>是</a:t>
            </a:r>
            <a:r>
              <a:rPr lang="en-US" altLang="zh-TW" dirty="0"/>
              <a:t>windows</a:t>
            </a:r>
            <a:r>
              <a:rPr lang="zh-TW" altLang="en-US" dirty="0"/>
              <a:t>中儲存單個圖案的一種圖示檔案格式</a:t>
            </a:r>
            <a:endParaRPr lang="en-US" altLang="zh-TW" dirty="0"/>
          </a:p>
          <a:p>
            <a:r>
              <a:rPr lang="zh-TW" altLang="en-US" dirty="0"/>
              <a:t>做為軟體、資料夾以及網站等的縮圖標誌</a:t>
            </a:r>
            <a:endParaRPr lang="en-US" altLang="zh-TW" dirty="0"/>
          </a:p>
          <a:p>
            <a:r>
              <a:rPr lang="zh-TW" altLang="en-US" dirty="0"/>
              <a:t>顯示在使用者的資源管理器，瀏覽器的位址欄、標題列和多頁面流覽器的標籤欄上</a:t>
            </a:r>
            <a:endParaRPr lang="en-US" altLang="zh-TW" dirty="0"/>
          </a:p>
          <a:p>
            <a:r>
              <a:rPr lang="zh-TW" altLang="en-US" dirty="0"/>
              <a:t>加強網站辨識度及加強使用者的印象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01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A8C19C7-A7BD-4908-AA35-1F995F3F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HTML</a:t>
            </a:r>
            <a:r>
              <a:rPr lang="zh-TW" altLang="en-US" dirty="0"/>
              <a:t>檔上加入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98A38FC-6A2F-4122-BA39-8E2D80880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&lt;head&gt;</a:t>
            </a:r>
            <a:r>
              <a:rPr lang="zh-TW" altLang="en-US" dirty="0"/>
              <a:t>標籤下加上</a:t>
            </a:r>
            <a:r>
              <a:rPr lang="en-US" altLang="zh-TW" dirty="0"/>
              <a:t>&lt;link </a:t>
            </a:r>
            <a:r>
              <a:rPr lang="en-US" altLang="zh-TW" dirty="0" err="1"/>
              <a:t>rel</a:t>
            </a:r>
            <a:r>
              <a:rPr lang="en-US" altLang="zh-TW" dirty="0"/>
              <a:t>="shortcut icon" </a:t>
            </a:r>
            <a:r>
              <a:rPr lang="en-US" altLang="zh-TW" dirty="0" err="1"/>
              <a:t>href</a:t>
            </a:r>
            <a:r>
              <a:rPr lang="en-US" altLang="zh-TW" dirty="0"/>
              <a:t>=“XXX.ico" 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881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本週作業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204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本週作業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將網頁上的照片換成你的個人照</a:t>
            </a:r>
            <a:endParaRPr lang="en-US" altLang="zh-TW" dirty="0"/>
          </a:p>
          <a:p>
            <a:r>
              <a:rPr lang="zh-TW" altLang="en-US" dirty="0"/>
              <a:t>加入網站圖示</a:t>
            </a:r>
            <a:endParaRPr lang="en-US" altLang="zh-TW" dirty="0"/>
          </a:p>
          <a:p>
            <a:r>
              <a:rPr lang="zh-TW" altLang="en-US" dirty="0"/>
              <a:t>將網頁的導覽列加上背景</a:t>
            </a:r>
          </a:p>
        </p:txBody>
      </p:sp>
    </p:spTree>
    <p:extLst>
      <p:ext uri="{BB962C8B-B14F-4D97-AF65-F5344CB8AC3E}">
        <p14:creationId xmlns:p14="http://schemas.microsoft.com/office/powerpoint/2010/main" val="197592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將網頁上的照片換成你的個人照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找一張自己的個人照，將檔案名稱改為</a:t>
            </a:r>
            <a:r>
              <a:rPr lang="en-US" altLang="zh-TW" dirty="0"/>
              <a:t>profile.jpg</a:t>
            </a:r>
            <a:r>
              <a:rPr lang="zh-TW" altLang="en-US" dirty="0"/>
              <a:t>，上傳到</a:t>
            </a:r>
            <a:r>
              <a:rPr lang="en-US" altLang="zh-TW" dirty="0"/>
              <a:t>assets/</a:t>
            </a:r>
            <a:r>
              <a:rPr lang="en-US" altLang="zh-TW" dirty="0" err="1"/>
              <a:t>img</a:t>
            </a:r>
            <a:r>
              <a:rPr lang="zh-TW" altLang="en-US" dirty="0"/>
              <a:t>資料夾，取代原先的檔案即可</a:t>
            </a:r>
            <a:endParaRPr lang="en-US" altLang="zh-TW" dirty="0"/>
          </a:p>
          <a:p>
            <a:pPr lvl="1"/>
            <a:r>
              <a:rPr lang="zh-TW" altLang="en-US" dirty="0"/>
              <a:t>注意檔案名稱的大小寫，如果大小寫不同，便無法更改</a:t>
            </a:r>
            <a:endParaRPr lang="en-US" altLang="zh-TW" dirty="0"/>
          </a:p>
          <a:p>
            <a:pPr lvl="1"/>
            <a:r>
              <a:rPr lang="zh-TW" altLang="en-US" dirty="0"/>
              <a:t>注意照片的檔案大小，如果檔案太大，將使網頁下載過慢</a:t>
            </a:r>
            <a:endParaRPr lang="en-US" altLang="zh-TW" dirty="0"/>
          </a:p>
          <a:p>
            <a:pPr lvl="1"/>
            <a:r>
              <a:rPr lang="zh-TW" altLang="en-US" dirty="0"/>
              <a:t>注意照片的解析度，照片是給人的第一印象，如果照片品質不佳，將影響你給人的觀感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9247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加入網站圖示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製作一張圖示，將檔案名稱改為</a:t>
            </a:r>
            <a:r>
              <a:rPr lang="en-US" altLang="zh-TW" dirty="0"/>
              <a:t>favicon.ico</a:t>
            </a:r>
            <a:r>
              <a:rPr lang="zh-TW" altLang="en-US" dirty="0"/>
              <a:t>，上傳到</a:t>
            </a:r>
            <a:r>
              <a:rPr lang="en-US" altLang="zh-TW" dirty="0"/>
              <a:t>assets/</a:t>
            </a:r>
            <a:r>
              <a:rPr lang="en-US" altLang="zh-TW" dirty="0" err="1"/>
              <a:t>img</a:t>
            </a:r>
            <a:r>
              <a:rPr lang="zh-TW" altLang="en-US" dirty="0"/>
              <a:t>資料夾，取代原先的檔案即可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8811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將網頁的導覽列加上背景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進入</a:t>
            </a:r>
            <a:r>
              <a:rPr lang="en-US" altLang="zh-TW" dirty="0">
                <a:hlinkClick r:id="rId2"/>
              </a:rPr>
              <a:t>https://www.transparenttextures.com/</a:t>
            </a:r>
            <a:endParaRPr lang="en-US" altLang="zh-TW" dirty="0"/>
          </a:p>
        </p:txBody>
      </p:sp>
      <p:pic>
        <p:nvPicPr>
          <p:cNvPr id="4" name="圖片 3" descr="Transparent Textures - Google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323" y="2303506"/>
            <a:ext cx="5767246" cy="441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7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將網頁的導覽列加上背景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貼上你想要的背景顏色</a:t>
            </a:r>
          </a:p>
        </p:txBody>
      </p:sp>
      <p:pic>
        <p:nvPicPr>
          <p:cNvPr id="4" name="圖片 3" descr="Transparent Textures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262" y="2199088"/>
            <a:ext cx="6083769" cy="465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2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將網頁的導覽列加上背景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選擇你喜歡的背景樣式圖片，點選圖片上的</a:t>
            </a:r>
            <a:r>
              <a:rPr lang="en-US" altLang="zh-TW" dirty="0"/>
              <a:t>Download</a:t>
            </a:r>
            <a:r>
              <a:rPr lang="zh-TW" altLang="en-US" dirty="0"/>
              <a:t>，下載圖片</a:t>
            </a:r>
          </a:p>
        </p:txBody>
      </p:sp>
      <p:pic>
        <p:nvPicPr>
          <p:cNvPr id="4" name="圖片 3" descr="Transparent Textures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338" y="2226020"/>
            <a:ext cx="6048601" cy="4631980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4876799" y="5615354"/>
            <a:ext cx="433754" cy="293077"/>
          </a:xfrm>
          <a:prstGeom prst="rightArrow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89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28034" y="1454070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/>
              <a:t>圖片的類型與規格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28034" y="2550261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/>
              <a:t>圖片元件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28034" y="3646452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/>
              <a:t>元件的色彩樣式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528034" y="4742643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/>
              <a:t>元件的背景</a:t>
            </a:r>
          </a:p>
        </p:txBody>
      </p:sp>
    </p:spTree>
    <p:extLst>
      <p:ext uri="{BB962C8B-B14F-4D97-AF65-F5344CB8AC3E}">
        <p14:creationId xmlns:p14="http://schemas.microsoft.com/office/powerpoint/2010/main" val="141524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將網頁的導覽列加上背景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將檔案放在</a:t>
            </a:r>
            <a:r>
              <a:rPr lang="en-US" altLang="zh-TW" dirty="0"/>
              <a:t>assets/</a:t>
            </a:r>
            <a:r>
              <a:rPr lang="en-US" altLang="zh-TW" dirty="0" err="1"/>
              <a:t>img</a:t>
            </a:r>
            <a:r>
              <a:rPr lang="zh-TW" altLang="en-US" dirty="0"/>
              <a:t>資料夾</a:t>
            </a:r>
          </a:p>
        </p:txBody>
      </p:sp>
    </p:spTree>
    <p:extLst>
      <p:ext uri="{BB962C8B-B14F-4D97-AF65-F5344CB8AC3E}">
        <p14:creationId xmlns:p14="http://schemas.microsoft.com/office/powerpoint/2010/main" val="59902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C:\Users\SHU\Documents\GitHub\webdesign-106.github.io\css\myresume.css - Notepad++">
            <a:extLst>
              <a:ext uri="{FF2B5EF4-FFF2-40B4-BE49-F238E27FC236}">
                <a16:creationId xmlns:a16="http://schemas.microsoft.com/office/drawing/2014/main" id="{41F1A083-46EA-4585-AAB4-1659F8874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382" y="2130230"/>
            <a:ext cx="8640417" cy="465157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將網頁的導覽列加上背景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修改</a:t>
            </a:r>
            <a:r>
              <a:rPr lang="en-US" altLang="zh-TW" dirty="0" err="1"/>
              <a:t>css</a:t>
            </a:r>
            <a:r>
              <a:rPr lang="zh-TW" altLang="en-US" dirty="0"/>
              <a:t>檔案</a:t>
            </a:r>
          </a:p>
        </p:txBody>
      </p:sp>
      <p:sp>
        <p:nvSpPr>
          <p:cNvPr id="5" name="向右箭號 4"/>
          <p:cNvSpPr/>
          <p:nvPr/>
        </p:nvSpPr>
        <p:spPr>
          <a:xfrm>
            <a:off x="2819400" y="5240215"/>
            <a:ext cx="457200" cy="304800"/>
          </a:xfrm>
          <a:prstGeom prst="rightArrow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760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將網頁的導覽列加上背景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同步</a:t>
            </a:r>
            <a:r>
              <a:rPr lang="en-US" altLang="zh-TW" dirty="0" err="1"/>
              <a:t>github</a:t>
            </a:r>
            <a:r>
              <a:rPr lang="zh-TW" altLang="en-US" dirty="0"/>
              <a:t>網站</a:t>
            </a:r>
          </a:p>
        </p:txBody>
      </p:sp>
      <p:pic>
        <p:nvPicPr>
          <p:cNvPr id="4" name="圖片 3" descr="GitHub Deskto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493" y="2495251"/>
            <a:ext cx="6322068" cy="436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7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圖片的類型與規格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955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96214" y="1054134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/>
              <a:t>圖片的類型</a:t>
            </a:r>
          </a:p>
        </p:txBody>
      </p:sp>
      <p:sp>
        <p:nvSpPr>
          <p:cNvPr id="3" name="矩形 2"/>
          <p:cNvSpPr/>
          <p:nvPr/>
        </p:nvSpPr>
        <p:spPr>
          <a:xfrm>
            <a:off x="1796224" y="1998491"/>
            <a:ext cx="7008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gif</a:t>
            </a:r>
            <a:endParaRPr lang="zh-TW" altLang="en-US" sz="4000" dirty="0"/>
          </a:p>
        </p:txBody>
      </p:sp>
      <p:sp>
        <p:nvSpPr>
          <p:cNvPr id="4" name="矩形 3"/>
          <p:cNvSpPr/>
          <p:nvPr/>
        </p:nvSpPr>
        <p:spPr>
          <a:xfrm>
            <a:off x="1796224" y="2819737"/>
            <a:ext cx="27783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Jpg (jpeg)</a:t>
            </a:r>
            <a:endParaRPr lang="zh-TW" altLang="en-US" sz="4000" dirty="0"/>
          </a:p>
        </p:txBody>
      </p:sp>
      <p:sp>
        <p:nvSpPr>
          <p:cNvPr id="5" name="矩形 4"/>
          <p:cNvSpPr/>
          <p:nvPr/>
        </p:nvSpPr>
        <p:spPr>
          <a:xfrm>
            <a:off x="1796224" y="3640983"/>
            <a:ext cx="9653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err="1"/>
              <a:t>png</a:t>
            </a:r>
            <a:endParaRPr lang="zh-TW" altLang="en-US" sz="4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AB50A9-0501-4A5B-ABD5-D07963D69E23}"/>
              </a:ext>
            </a:extLst>
          </p:cNvPr>
          <p:cNvSpPr/>
          <p:nvPr/>
        </p:nvSpPr>
        <p:spPr>
          <a:xfrm>
            <a:off x="1796224" y="4462229"/>
            <a:ext cx="9557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err="1"/>
              <a:t>ico</a:t>
            </a:r>
            <a:endParaRPr lang="zh-TW" altLang="en-US" sz="4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F636460-91AA-4B7E-B2EF-C7E59A937E93}"/>
              </a:ext>
            </a:extLst>
          </p:cNvPr>
          <p:cNvSpPr/>
          <p:nvPr/>
        </p:nvSpPr>
        <p:spPr>
          <a:xfrm>
            <a:off x="1805842" y="5283475"/>
            <a:ext cx="10118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err="1"/>
              <a:t>svg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90887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96214" y="1054134"/>
            <a:ext cx="11880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/>
              <a:t>不同類型的圖片各有其適合展示的影像類型</a:t>
            </a:r>
          </a:p>
        </p:txBody>
      </p:sp>
    </p:spTree>
    <p:extLst>
      <p:ext uri="{BB962C8B-B14F-4D97-AF65-F5344CB8AC3E}">
        <p14:creationId xmlns:p14="http://schemas.microsoft.com/office/powerpoint/2010/main" val="240437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460" y="2715967"/>
            <a:ext cx="3448050" cy="7048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97371" y="1375639"/>
            <a:ext cx="7008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gif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38874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oks_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Books_16x9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5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簡報2" id="{AE4B8537-F73A-4883-B300-E794510A9537}" vid="{4082FBCE-9204-4DA3-AF92-860EFFF099A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標題版面配置</Template>
  <TotalTime>0</TotalTime>
  <Words>992</Words>
  <Application>Microsoft Office PowerPoint</Application>
  <PresentationFormat>寬螢幕</PresentationFormat>
  <Paragraphs>126</Paragraphs>
  <Slides>52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56" baseType="lpstr">
      <vt:lpstr>微軟正黑體</vt:lpstr>
      <vt:lpstr>Arial</vt:lpstr>
      <vt:lpstr>Century Gothic</vt:lpstr>
      <vt:lpstr>Books_16x9</vt:lpstr>
      <vt:lpstr>圖片與色彩</vt:lpstr>
      <vt:lpstr>PowerPoint 簡報</vt:lpstr>
      <vt:lpstr>世新大學網站首頁</vt:lpstr>
      <vt:lpstr>去除圖片，並將色彩設為灰階之後</vt:lpstr>
      <vt:lpstr>PowerPoint 簡報</vt:lpstr>
      <vt:lpstr>圖片的類型與規格</vt:lpstr>
      <vt:lpstr>PowerPoint 簡報</vt:lpstr>
      <vt:lpstr>PowerPoint 簡報</vt:lpstr>
      <vt:lpstr>PowerPoint 簡報</vt:lpstr>
      <vt:lpstr>PowerPoint 簡報</vt:lpstr>
      <vt:lpstr>PowerPoint 簡報</vt:lpstr>
      <vt:lpstr>ico</vt:lpstr>
      <vt:lpstr>svg</vt:lpstr>
      <vt:lpstr>PowerPoint 簡報</vt:lpstr>
      <vt:lpstr>PowerPoint 簡報</vt:lpstr>
      <vt:lpstr>PowerPoint 簡報</vt:lpstr>
      <vt:lpstr>PowerPoint 簡報</vt:lpstr>
      <vt:lpstr>圖片元件</vt:lpstr>
      <vt:lpstr>PowerPoint 簡報</vt:lpstr>
      <vt:lpstr>PowerPoint 簡報</vt:lpstr>
      <vt:lpstr>PowerPoint 簡報</vt:lpstr>
      <vt:lpstr>PowerPoint 簡報</vt:lpstr>
      <vt:lpstr>PowerPoint 簡報</vt:lpstr>
      <vt:lpstr>元件的色彩樣式</vt:lpstr>
      <vt:lpstr>元件的色彩樣式</vt:lpstr>
      <vt:lpstr>例如</vt:lpstr>
      <vt:lpstr>色彩的表示方法</vt:lpstr>
      <vt:lpstr>透明度</vt:lpstr>
      <vt:lpstr>元件的背景</vt:lpstr>
      <vt:lpstr>元件的背景</vt:lpstr>
      <vt:lpstr>原始網頁</vt:lpstr>
      <vt:lpstr>使用圖像做為元件背景 background-image</vt:lpstr>
      <vt:lpstr>背景圖像重複background-repeat</vt:lpstr>
      <vt:lpstr>背景圖像可捲動或固定 background-attachment</vt:lpstr>
      <vt:lpstr>背景圖像出現的位置 background-position</vt:lpstr>
      <vt:lpstr>線性漸層</vt:lpstr>
      <vt:lpstr>線性漸層</vt:lpstr>
      <vt:lpstr>輻射漸層</vt:lpstr>
      <vt:lpstr>輻射漸層</vt:lpstr>
      <vt:lpstr>加上網站圖示檔.ico</vt:lpstr>
      <vt:lpstr>加上網站圖示</vt:lpstr>
      <vt:lpstr>在HTML檔上加入</vt:lpstr>
      <vt:lpstr>本週作業</vt:lpstr>
      <vt:lpstr>本週作業</vt:lpstr>
      <vt:lpstr>將網頁上的照片換成你的個人照</vt:lpstr>
      <vt:lpstr>加入網站圖示</vt:lpstr>
      <vt:lpstr>將網頁的導覽列加上背景</vt:lpstr>
      <vt:lpstr>將網頁的導覽列加上背景</vt:lpstr>
      <vt:lpstr>將網頁的導覽列加上背景</vt:lpstr>
      <vt:lpstr>將網頁的導覽列加上背景</vt:lpstr>
      <vt:lpstr>將網頁的導覽列加上背景</vt:lpstr>
      <vt:lpstr>將網頁的導覽列加上背景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圖片與超連結</dc:title>
  <dc:creator>林頌堅</dc:creator>
  <cp:lastModifiedBy>SHU</cp:lastModifiedBy>
  <cp:revision>93</cp:revision>
  <dcterms:created xsi:type="dcterms:W3CDTF">2016-01-30T08:44:51Z</dcterms:created>
  <dcterms:modified xsi:type="dcterms:W3CDTF">2021-03-09T08:20:14Z</dcterms:modified>
</cp:coreProperties>
</file>